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</p:sldMasterIdLst>
  <p:notesMasterIdLst>
    <p:notesMasterId r:id="rId23"/>
  </p:notesMasterIdLst>
  <p:sldIdLst>
    <p:sldId id="330" r:id="rId2"/>
    <p:sldId id="335" r:id="rId3"/>
    <p:sldId id="367" r:id="rId4"/>
    <p:sldId id="256" r:id="rId5"/>
    <p:sldId id="351" r:id="rId6"/>
    <p:sldId id="372" r:id="rId7"/>
    <p:sldId id="331" r:id="rId8"/>
    <p:sldId id="334" r:id="rId9"/>
    <p:sldId id="354" r:id="rId10"/>
    <p:sldId id="368" r:id="rId11"/>
    <p:sldId id="356" r:id="rId12"/>
    <p:sldId id="357" r:id="rId13"/>
    <p:sldId id="363" r:id="rId14"/>
    <p:sldId id="359" r:id="rId15"/>
    <p:sldId id="364" r:id="rId16"/>
    <p:sldId id="365" r:id="rId17"/>
    <p:sldId id="369" r:id="rId18"/>
    <p:sldId id="370" r:id="rId19"/>
    <p:sldId id="371" r:id="rId20"/>
    <p:sldId id="360" r:id="rId21"/>
    <p:sldId id="35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94"/>
  </p:normalViewPr>
  <p:slideViewPr>
    <p:cSldViewPr snapToGrid="0">
      <p:cViewPr varScale="1">
        <p:scale>
          <a:sx n="121" d="100"/>
          <a:sy n="121" d="100"/>
        </p:scale>
        <p:origin x="7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02T10:31:47.172"/>
    </inkml:context>
    <inkml:brush xml:id="br0">
      <inkml:brushProperty name="width" value="0.5" units="cm"/>
      <inkml:brushProperty name="height" value="1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1 115,'56'0,"1"0,43 0,-44 0,-9 0,-6 0,-8 0,-5 0,-2 0,-1 0,2 0,0 0,7 0,6 0,5 0,3 0,-2 0,0 0,1 0,2 0,6 0,6-4,5-3,5-3,1-2,-3 3,-6 1,-10 1,-8 3,-5 1,-3 1,-1 2,1 0,0 0,-7 0,-6 0,9 0,-2 0,17 0,-8 0,-5 0,-10 0,8 0,9 0,24 0,6 0,-5 0,-15 0,-17 0,-10 0,2 0,9 0,8-2,1 0,-7-1,-7 1,-6 2,-1 0,4 0,3 0,2 0,-5 0,-5 0,16 0,5 0,24 0,1 0,-8 0,-10 0,-11 0,0 0,8 0,10 0,5 0,-2 0,-6 0,-8 0,-3 0,-1 2,1 1,2-1,0 0,2-2,3 0,3 0,2 0,0 0,2 0,6 0,8 0,9 0,4 0,0 0,-3 0,-10 0,-4 0,-8 0,-7 0,-3 0,-6 0,1 0,4 0,0 0,2 0,0 0,-3 0,0 0,-1 0,4 0,0 0,0 0,-5 0,-4 0,-2 0,-1 0,6 0,4-2,7 0,7-1,-1 1,-5 2,-10 0,-7 0,-2-1,4-1,3 0,-3-1,-4 2,-10-1,-8 0,9 0,-2-1,-1 1,6-1,-15 0,12 0,5-1,-3 1,15 0,3 2,12 1,9 0,-2 0,-11 0,-15 0,-16 0,-8 0,19 0,-6 0,14 0,-18 0,-7 0,33 0,-2 0,34 0,-17 2,-10 1,-14 2,-7-1,-2 0,6 0,5-1,3 1,-1 1,-1 0,1 1,6 1,5 0,9-1,8 1,22 3,-43-4,2 1,1 2,1 0,-5-1,-3 0,25 5,-25-6,-19-1,-3-1,1-3,3 0,-4-2,-7 0,14 0,-6 0,11 0,-12 0,-9 0,-4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02T10:31:51.851"/>
    </inkml:context>
    <inkml:brush xml:id="br0">
      <inkml:brushProperty name="width" value="0.5" units="cm"/>
      <inkml:brushProperty name="height" value="1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1 156,'81'0,"0"0,-5 0,-5 0,24 0,-19 0,-16 0,-18 0,1 0,9-1,7-2,3-3,-10-1,-16 0,-7 1,7-1,16-6,21-7,15-4,2 0,-12 5,-9 8,-1 5,12 4,12 2,7 0,-6 0,-15 0,-12 0,-4 0,5 0,7 0,8 0,0 0,-6 0,-1 0,0 0,4 0,7 0,3 0,0 0,-7 0,-8 2,-8 2,-7 3,-2 2,-3 0,-4 1,-4-2,-7-2,-2 1,-1 0,4 1,6 3,5 0,3-1,6-2,6-4,12-1,14-2,7 0,-48 0,0 1,45 1,-11 1,-9 0,-6-1,0 1,7-1,7 2,7 2,1-2,-6 3,-13-3,-13-3,-10 1,-4-3,4 0,7 0,8 0,3 0,-2 0,-1 0,-2 0,2 0,3 1,-2 1,-3 1,-4-1,0-1,3-1,6 0,6 0,-2 0,-3 0,-9 0,-12 0,-1 0,-1 0,2 0,3 0,0 0,6 0,11 0,15 0,8 0,-3 0,-18 0,-20 0,-19 0,-7 0,3 0,11 0,14 0,9 0,4 0,-4 0,-7 0,-6 0,-5 0,-5 0,-8 0,-6 0,4 0,11 0,18 0,11 0,4 0,-7 0,-7 0,-1 0,3 0,9 0,3 0,1 0,-3 0,1 0,0 0,-2 0,-8 0,-16 0,-16 0,-10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02T10:32:00.259"/>
    </inkml:context>
    <inkml:brush xml:id="br0">
      <inkml:brushProperty name="width" value="0.5" units="cm"/>
      <inkml:brushProperty name="height" value="1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1 141,'74'9,"-1"0,-22-1,13 1,5 1,-9-1,-11-3,-15-4,-6 0,12-2,13 0,22 0,14 0,-7-2,-16-2,-26 0,-14-2,8 0,23-7,28-6,-34 8,-1 0,40-8,-26 6,-27 6,-17 5,4-4,20-2,21-5,13-1,-5 2,-22 4,-19 5,-8 1,11 1,21 1,15 0,1 0,-14 0,-21 0,-16 0,6 0,17 0,24 0,18 2,-8 1,-20 1,-20 1,-13-3,11 0,19-2,22 0,12 0,-8 0,-17 0,-17 0,-2 0,12 0,21 0,8 0,-7 0,-19 0,-22 0,-10 0,11 0,18 0,24 0,9 0,-14 0,-14 0,-17 0,4 0,24 0,23 0,-40 2,2 0,2 0,0 2,-4 0,-1 1,-4 1,-1 0,38 6,-11 1,-6-1,0 0,0 1,12 0,8 1,8-3,-49-6,0 0,40 1,-12-3,-18 0,-6-3,-1 0,7 0,3 0,-3 0,-10 0,-12 0,-4 0,7 0,15 0,15-2,7-2,-4-1,-6 0,-1 1,6 0,11 2,9-2,-4 1,-15-1,-16-2,-10-4,4-1,15-4,6-2,1 2,-8 1,-13 4,-2 4,4 0,8 0,6-1,-5 0,-15 3,-15 0,-10 3,2 1,-3 0,11-4,-12 4,6-7,-8 3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374CA-F89D-4AD8-AAA7-EA8B8C4BFFD6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KZ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DC52BD-40E9-4D38-A23D-DDAA5FA66B6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35012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69253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711BD-D7D5-86C0-E43E-364508671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DB93CF8-4746-27AC-3C7C-C4787F2F76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D65AD3B8-DC9A-F928-FD5F-9D357FF94D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77E7B76-EA3A-BE69-AEDC-13592B08792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0501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58BF8-AE9C-18E8-A86E-DE8A8D659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706115D8-B096-4AE0-3F86-79710CC76E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D3FF7A2E-53A6-758B-AC96-074B2BE016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E9BC9E1-E108-5858-7184-9975941A3B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0668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6FB717-DCB5-6F21-934D-8388DD9A4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6F14700-5159-76B0-A86D-641A5348CF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F2751C5F-320B-FE1B-2809-ADCA43336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857C5D9-634E-6598-DECE-FA394AC9F8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9402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14F991-570D-22CC-A41B-A3BFF246F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0566FC03-4AC0-A0C1-57D3-7CFEDBCC8A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9CADBE63-C18B-491E-0033-24C409D3C9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37D1113-B5C3-7814-6F02-16B7273078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82410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932C4-45A6-ABC9-074C-3EF4C20E9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1F758674-4454-2BAC-61DD-66B9091F69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5B17FC7C-4C48-061B-A841-E8F8AA7AA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067C703-5760-55D7-967D-74EF0A0159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02277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2339C-9618-68EA-8A2E-3E9AF650A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59126FCB-60A7-DD4C-B24D-E77AD28E23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E3E4BFD7-CA41-AE58-D2C4-CE67213FE6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634073-88B4-A030-C3D2-0A52B09F73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16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48005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E211A3-9431-A61A-E2DD-DFF1FB268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A9C6DAA4-7612-664F-DE73-26B245AC93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A4BCFF62-19F5-1C9F-BA11-8626CC3BD2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CD9431D-547B-4FFB-ED69-B8413354AC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17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39165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518A7-283A-DB49-2E30-E01A0BC68E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91A8FE68-4586-E41D-F16A-28FA246D6D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2A5F257-94FC-A71C-69BE-53AB99DF58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6BEEE0-A66C-C3B0-13CD-30A8A239E0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18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77670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413D3-DB97-2A64-2C58-9518A99DC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B6499527-8C3A-9595-F3C4-0D46911280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97CA0982-ED9D-937C-FEEC-AA6AB48A02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43A3AEA-EADD-09EC-FCD5-57FCE9BD88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19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065028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C969C-7561-BE9B-3D85-D3DA9BC2C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16EAB37D-432E-6146-735B-E697F6BA74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7DB1B803-DD09-E8BB-617A-34FBEAA5FA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56B718E-C22B-8CC5-D6ED-D5A9C2E845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20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6126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01480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91ABA-BD59-00CC-7718-35B5690AB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09EB0FDA-603F-59A7-D55B-7556DA6E9B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34ED55E3-8E26-1874-01C8-5B4FCA7CE3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8855EB-4FAC-E423-694E-5B7A4A0D56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21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1168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2DC91-D71F-E4E0-9CA7-782C42EF0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FB3934A2-7851-A1D2-1151-0D319377EC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2D4EC864-238D-AB7D-D607-196D0204E0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76A1910-E00D-42A8-FB7B-3317D350E0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01871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56768-6518-6904-E902-265FD2C7C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F6FE6F56-CE89-0053-A6D8-7012C6D70C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ECF1184E-3358-D216-E509-26612AA1EA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D2313A8-0798-A5D1-7041-7ECC880FF5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313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27B331-1D0A-8248-4B34-5682C1959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7AAC268-C6F6-9956-1D47-33E5079D7A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48B2BE46-1FCD-1852-EE91-611616CA4C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C49786C-7759-D20C-6FA9-B9910D21F4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5215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9557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57211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55A362-91C3-EF92-8A98-635648383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4C52AC84-2384-BC8C-D70E-488F79476D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FEE08948-F4D3-F17F-3B1F-1F58B746D7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D353FD-D291-5BCB-5169-44F3033BDD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7222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5EBC76-A507-A530-DBCE-079D0ECA4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16B9068C-0A43-7453-641C-1E3841E9DC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DCD7DEF-A3A5-9346-8B08-6C0AB46642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5AF93BF-810A-6608-90CC-217D6CA5CC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8A09B-E7C2-49B7-8DB4-6BCE3DEAE135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9384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154833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833987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166915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27591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6165037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86276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9423598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7148898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642957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60A495-990F-E32E-969D-270895299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1F7A49-1DE2-6CAF-5F19-298DCD00A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723CB1-360E-5D14-835D-93C711BDC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7707D5-3075-9D89-B53D-09DC78880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FD4C08-DBF5-F0C5-E7F4-616CDFADD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874965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43428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864546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508778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254771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889743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328736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506543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690071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E1C988B-B0DE-4D47-A59E-2A6A2010D93E}" type="datetimeFigureOut">
              <a:rPr lang="ru-KZ" smtClean="0"/>
              <a:t>02.05.2025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DFA119E-7C6F-45AD-94AD-7AD82C11886E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779552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  <p:sldLayoutId id="2147483772" r:id="rId17"/>
    <p:sldLayoutId id="2147483773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0.png"/><Relationship Id="rId5" Type="http://schemas.openxmlformats.org/officeDocument/2006/relationships/customXml" Target="../ink/ink1.xml"/><Relationship Id="rId10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customXml" Target="../ink/ink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8495" y="1611566"/>
            <a:ext cx="6589629" cy="757646"/>
          </a:xfrm>
        </p:spPr>
        <p:txBody>
          <a:bodyPr rtlCol="0">
            <a:noAutofit/>
          </a:bodyPr>
          <a:lstStyle/>
          <a:p>
            <a:pPr algn="ctr"/>
            <a:r>
              <a:rPr lang="ru-RU" sz="6000" b="1" i="1" dirty="0">
                <a:solidFill>
                  <a:srgbClr val="4178C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Защита </a:t>
            </a:r>
            <a:br>
              <a:rPr lang="ru-RU" sz="6000" b="1" i="1" dirty="0">
                <a:solidFill>
                  <a:srgbClr val="4178C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ru-RU" sz="6000" b="1" i="1" dirty="0">
                <a:solidFill>
                  <a:srgbClr val="4178C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дипломной </a:t>
            </a:r>
            <a:br>
              <a:rPr lang="ru-RU" sz="6000" b="1" i="1" dirty="0">
                <a:solidFill>
                  <a:srgbClr val="4178C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ru-RU" sz="6000" b="1" i="1" dirty="0">
                <a:solidFill>
                  <a:srgbClr val="4178C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работы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757DAF-3A89-B745-88DF-896BFED5DD0E}"/>
              </a:ext>
            </a:extLst>
          </p:cNvPr>
          <p:cNvSpPr txBox="1"/>
          <p:nvPr/>
        </p:nvSpPr>
        <p:spPr>
          <a:xfrm>
            <a:off x="5910258" y="3240428"/>
            <a:ext cx="62817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Д.т.н., профессор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Белощицкая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Светлана Васильевна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bsv@astanait.edu.kz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E43A456-1C14-2A7E-18CA-3B6BBEC4B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876" y="991286"/>
            <a:ext cx="4875428" cy="48754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6E43BC-1AED-DD04-9F74-7E75AE461132}"/>
              </a:ext>
            </a:extLst>
          </p:cNvPr>
          <p:cNvSpPr txBox="1"/>
          <p:nvPr/>
        </p:nvSpPr>
        <p:spPr>
          <a:xfrm>
            <a:off x="6003129" y="4943384"/>
            <a:ext cx="6096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Магистр, сеньор-лектор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Букаева Мира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Сериковна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mira.bukaeva@astanait.edu.kz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491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EBF96C-B68B-F9FE-407D-303A3AD6C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2373D1DB-0D53-61D7-CC80-946BFF151269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D373954B-ECAD-3C44-FADB-9FA221BCD0CB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F3FCB642-7F31-CCAB-FBD8-F4764C5C748F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41D492C6-4964-C531-7635-AB3FA81A5C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C95B26D-EA73-9B98-52B9-D26EC1611F0B}"/>
              </a:ext>
            </a:extLst>
          </p:cNvPr>
          <p:cNvSpPr txBox="1"/>
          <p:nvPr/>
        </p:nvSpPr>
        <p:spPr>
          <a:xfrm>
            <a:off x="940349" y="164905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Отзыв руководителя (оригинал)</a:t>
            </a:r>
          </a:p>
        </p:txBody>
      </p:sp>
      <p:pic>
        <p:nvPicPr>
          <p:cNvPr id="4" name="Рисунок 3" descr="Изображение выглядит как текст, документ, снимок экрана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978E9B7-4B4F-E554-AB5F-3FCBD57A34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55" y="901896"/>
            <a:ext cx="3766900" cy="5599674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снимок экрана, Шрифт, докумен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DAD6D9CE-6CCC-C77A-7C13-331278471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876" y="901896"/>
            <a:ext cx="3767626" cy="56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102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919D1-773F-2FE9-A28D-295D05CAB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91E69A1-64CB-C5B9-D41E-A90AC332FF0C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66E26356-71DF-6C4D-4D59-84E8B4C5B3EB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FAE98A30-5965-B1BD-EFD0-117CC574E5C3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AB6D33C9-4862-1D8C-DC67-C133F03D1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F83A1E8-BCE3-9BAA-83C5-C266C735BCDE}"/>
              </a:ext>
            </a:extLst>
          </p:cNvPr>
          <p:cNvSpPr txBox="1"/>
          <p:nvPr/>
        </p:nvSpPr>
        <p:spPr>
          <a:xfrm>
            <a:off x="1797240" y="185964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Отзыв рецензента (оригинал)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EF8BBF-53E9-0441-50E2-C6541F11F4C9}"/>
              </a:ext>
            </a:extLst>
          </p:cNvPr>
          <p:cNvSpPr txBox="1"/>
          <p:nvPr/>
        </p:nvSpPr>
        <p:spPr>
          <a:xfrm>
            <a:off x="764275" y="901896"/>
            <a:ext cx="108008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/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Бакалавр</a:t>
            </a:r>
            <a:r>
              <a:rPr lang="ru-RU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допускается к защите </a:t>
            </a: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дипломной работе</a:t>
            </a:r>
            <a:r>
              <a:rPr lang="ru-RU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(проекта) как при положительном, так и при отрицательном заключении рецензента.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F25057-D699-EB55-F64A-B661B598A78A}"/>
              </a:ext>
            </a:extLst>
          </p:cNvPr>
          <p:cNvSpPr txBox="1"/>
          <p:nvPr/>
        </p:nvSpPr>
        <p:spPr>
          <a:xfrm>
            <a:off x="592348" y="2543776"/>
            <a:ext cx="1080087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endParaRPr lang="ru-RU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just" fontAlgn="base"/>
            <a:r>
              <a:rPr lang="ru-RU" sz="24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Рецензент</a:t>
            </a:r>
            <a:r>
              <a:rPr lang="ru-RU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</a:rPr>
              <a:t> </a:t>
            </a:r>
            <a:r>
              <a:rPr lang="ru-RU" sz="24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в отзыве характеризует актуальность темы, степень раскрытия темы работы, выбранные подходы к решению проблемы, полученные результаты. </a:t>
            </a:r>
          </a:p>
          <a:p>
            <a:pPr algn="just" fontAlgn="base"/>
            <a:endParaRPr lang="ru-RU" sz="2400" dirty="0">
              <a:solidFill>
                <a:srgbClr val="C00000"/>
              </a:solidFill>
              <a:latin typeface="Times New Roman" panose="02020603050405020304" pitchFamily="18" charset="0"/>
            </a:endParaRPr>
          </a:p>
          <a:p>
            <a:pPr algn="just" fontAlgn="base"/>
            <a:r>
              <a:rPr lang="ru-RU" sz="2400" b="1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</a:rPr>
              <a:t>Руководитель </a:t>
            </a:r>
            <a:r>
              <a:rPr lang="ru-RU" sz="2400" b="1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в отзыве характеризует работу и бакалавра при выполнении  исследования. </a:t>
            </a:r>
          </a:p>
          <a:p>
            <a:pPr algn="just" fontAlgn="base"/>
            <a:endParaRPr lang="ru-RU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662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DD745-957D-D0B3-C89D-5A233E556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5C3D2E7F-619C-DFB1-D848-373D9394E1E3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D5FA41FF-E299-8683-A3F6-CF10DC0D42A7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4CF24FB2-B9D9-FA41-7C79-A01D638357B7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E7D375F6-2DCE-8654-0071-74D86C376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A530D37-0C1C-5D1C-CEDB-E13C13BBF5C9}"/>
              </a:ext>
            </a:extLst>
          </p:cNvPr>
          <p:cNvSpPr txBox="1"/>
          <p:nvPr/>
        </p:nvSpPr>
        <p:spPr>
          <a:xfrm>
            <a:off x="1751232" y="157209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Проверка на плагиат (распечатка)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E9D3EE-6CDA-5890-C5C4-B405B549F246}"/>
              </a:ext>
            </a:extLst>
          </p:cNvPr>
          <p:cNvSpPr txBox="1"/>
          <p:nvPr/>
        </p:nvSpPr>
        <p:spPr>
          <a:xfrm>
            <a:off x="467316" y="743347"/>
            <a:ext cx="1141418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Для проверки на наличие заимствований, обучающийся прикрепляет электронную версию (в установленном формате) дипломной работы (проекта) или магистерской диссертации (проекта) в систему LMS. После проверки работы на плагиат отчет доступен для скачивания в системе LMS. </a:t>
            </a:r>
            <a:endParaRPr lang="ru-KZ" sz="2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6819C4-F9A5-80E0-36FA-892528600F90}"/>
              </a:ext>
            </a:extLst>
          </p:cNvPr>
          <p:cNvSpPr txBox="1"/>
          <p:nvPr/>
        </p:nvSpPr>
        <p:spPr>
          <a:xfrm>
            <a:off x="467317" y="2064590"/>
            <a:ext cx="115341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загружается в формате .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pdf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без титульного листа, без листа с сокращениями, без списка литературы и приложений.</a:t>
            </a:r>
            <a:endParaRPr lang="ru-KZ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52C64-1D0C-EC35-BB73-2F0A8E07CFF9}"/>
              </a:ext>
            </a:extLst>
          </p:cNvPr>
          <p:cNvSpPr txBox="1"/>
          <p:nvPr/>
        </p:nvSpPr>
        <p:spPr>
          <a:xfrm>
            <a:off x="559332" y="3167925"/>
            <a:ext cx="11534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effectLst/>
                <a:highlight>
                  <a:srgbClr val="00FF0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«REGULATIONS FOR PLAGIARISM CHECKING OF WRITTEN WORK </a:t>
            </a:r>
            <a:r>
              <a:rPr lang="en-US" sz="1800" dirty="0">
                <a:effectLst/>
                <a:highlight>
                  <a:srgbClr val="00FF0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AT</a:t>
            </a:r>
            <a:r>
              <a:rPr lang="ru-RU" sz="1800" dirty="0">
                <a:effectLst/>
                <a:highlight>
                  <a:srgbClr val="00FF0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 “</a:t>
            </a:r>
            <a:r>
              <a:rPr lang="en-US" sz="1800" dirty="0">
                <a:effectLst/>
                <a:highlight>
                  <a:srgbClr val="00FF0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ASTANA IT UNIVERSITY</a:t>
            </a:r>
            <a:r>
              <a:rPr lang="ru-RU" sz="1800" dirty="0">
                <a:effectLst/>
                <a:highlight>
                  <a:srgbClr val="00FF0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” </a:t>
            </a:r>
            <a:r>
              <a:rPr lang="en-US" sz="1800" dirty="0">
                <a:effectLst/>
                <a:highlight>
                  <a:srgbClr val="00FF0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LLP</a:t>
            </a:r>
            <a:r>
              <a:rPr lang="ru-RU" sz="1800" dirty="0">
                <a:effectLst/>
                <a:highlight>
                  <a:srgbClr val="00FF0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.»</a:t>
            </a:r>
            <a:endParaRPr lang="ru-KZ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4DA56B-78DA-E01F-3239-4445D25921B4}"/>
              </a:ext>
            </a:extLst>
          </p:cNvPr>
          <p:cNvSpPr txBox="1"/>
          <p:nvPr/>
        </p:nvSpPr>
        <p:spPr>
          <a:xfrm>
            <a:off x="1423394" y="5214872"/>
            <a:ext cx="9333782" cy="1446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Дедлайн загрузки работы в </a:t>
            </a:r>
            <a:r>
              <a:rPr lang="en-US" sz="4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moodle</a:t>
            </a:r>
            <a:endParaRPr lang="ru-RU" sz="4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4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 мая 2025 года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56FAA6F-0653-9020-B0C1-76FBA6BF6A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31" y="3719280"/>
            <a:ext cx="10991537" cy="116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384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F04A3-954A-458F-4778-59718F32E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FC0B91D4-B67C-A18C-1BB4-EE58B4EED321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97C7C50B-FA22-A2DE-22AB-E36078CEBBAB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E74D3F70-C916-D67E-9B16-30BAEB61280B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400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55B75142-485A-8199-0B17-0C7559D2C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F1F5DCF-0414-74AA-867E-B41E675331D5}"/>
              </a:ext>
            </a:extLst>
          </p:cNvPr>
          <p:cNvSpPr txBox="1"/>
          <p:nvPr/>
        </p:nvSpPr>
        <p:spPr>
          <a:xfrm>
            <a:off x="940349" y="164905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Критерии оценивания на защите</a:t>
            </a:r>
            <a:endParaRPr lang="ru-KZ" sz="2400" b="1" dirty="0">
              <a:solidFill>
                <a:schemeClr val="bg1"/>
              </a:solidFill>
            </a:endParaRP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D9587E7A-4F2C-6643-BA7E-B79FADAD3C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4954197"/>
              </p:ext>
            </p:extLst>
          </p:nvPr>
        </p:nvGraphicFramePr>
        <p:xfrm>
          <a:off x="823897" y="1995621"/>
          <a:ext cx="10532775" cy="171589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5847">
                  <a:extLst>
                    <a:ext uri="{9D8B030D-6E8A-4147-A177-3AD203B41FA5}">
                      <a16:colId xmlns:a16="http://schemas.microsoft.com/office/drawing/2014/main" val="3389423536"/>
                    </a:ext>
                  </a:extLst>
                </a:gridCol>
                <a:gridCol w="2208362">
                  <a:extLst>
                    <a:ext uri="{9D8B030D-6E8A-4147-A177-3AD203B41FA5}">
                      <a16:colId xmlns:a16="http://schemas.microsoft.com/office/drawing/2014/main" val="328436026"/>
                    </a:ext>
                  </a:extLst>
                </a:gridCol>
                <a:gridCol w="2306129">
                  <a:extLst>
                    <a:ext uri="{9D8B030D-6E8A-4147-A177-3AD203B41FA5}">
                      <a16:colId xmlns:a16="http://schemas.microsoft.com/office/drawing/2014/main" val="2057942114"/>
                    </a:ext>
                  </a:extLst>
                </a:gridCol>
                <a:gridCol w="4192437">
                  <a:extLst>
                    <a:ext uri="{9D8B030D-6E8A-4147-A177-3AD203B41FA5}">
                      <a16:colId xmlns:a16="http://schemas.microsoft.com/office/drawing/2014/main" val="91453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Оценка Комиссии</a:t>
                      </a:r>
                      <a:endParaRPr lang="ru-KZ" sz="2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</a:t>
                      </a:r>
                      <a:endParaRPr lang="ru-KZ" sz="2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kern="10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Оценка Руководителя</a:t>
                      </a:r>
                      <a:endParaRPr lang="ru-KZ" sz="2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kern="10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</a:t>
                      </a:r>
                      <a:endParaRPr lang="ru-KZ" sz="2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Оценка</a:t>
                      </a:r>
                      <a:endParaRPr lang="ru-KZ" sz="2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Рецензента</a:t>
                      </a:r>
                      <a:endParaRPr lang="ru-KZ" sz="2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</a:t>
                      </a:r>
                      <a:endParaRPr lang="ru-KZ" sz="2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Общая оценка за диплом</a:t>
                      </a:r>
                      <a:endParaRPr lang="ru-KZ" sz="2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0654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kern="10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80%</a:t>
                      </a:r>
                      <a:endParaRPr lang="ru-KZ" sz="24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b="1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15%</a:t>
                      </a:r>
                      <a:endParaRPr lang="ru-KZ" sz="2400" b="1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b="1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5%</a:t>
                      </a:r>
                      <a:endParaRPr lang="ru-KZ" sz="2400" b="1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2400" b="1" kern="100" dirty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А*0.8+В*0.15+С*0.05</a:t>
                      </a:r>
                      <a:endParaRPr lang="ru-KZ" sz="2400" b="1" kern="100" dirty="0">
                        <a:solidFill>
                          <a:srgbClr val="C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584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2263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590EF-9DA3-8886-E409-283CF2665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1406B72A-07EA-89A9-065A-1803BB665FFB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DDCCDCAF-EA5D-B3C5-E1B6-F8D672F020DE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DE273120-8994-C5A1-C424-D2475351C482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400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BE33A62E-7F1B-27F3-28DB-B698A7282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AB3EE45-4246-5787-5780-EEE60A1639F6}"/>
              </a:ext>
            </a:extLst>
          </p:cNvPr>
          <p:cNvSpPr txBox="1"/>
          <p:nvPr/>
        </p:nvSpPr>
        <p:spPr>
          <a:xfrm>
            <a:off x="940349" y="164905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Критерии оценивания на защите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BDA</a:t>
            </a:r>
            <a:endParaRPr lang="ru-KZ" sz="24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95E4A0A5-3B8D-B9B1-282F-6AD59AA6A7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335232"/>
              </p:ext>
            </p:extLst>
          </p:nvPr>
        </p:nvGraphicFramePr>
        <p:xfrm>
          <a:off x="1184695" y="1017917"/>
          <a:ext cx="10138913" cy="51590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86778">
                  <a:extLst>
                    <a:ext uri="{9D8B030D-6E8A-4147-A177-3AD203B41FA5}">
                      <a16:colId xmlns:a16="http://schemas.microsoft.com/office/drawing/2014/main" val="3439081067"/>
                    </a:ext>
                  </a:extLst>
                </a:gridCol>
                <a:gridCol w="6531938">
                  <a:extLst>
                    <a:ext uri="{9D8B030D-6E8A-4147-A177-3AD203B41FA5}">
                      <a16:colId xmlns:a16="http://schemas.microsoft.com/office/drawing/2014/main" val="3129388441"/>
                    </a:ext>
                  </a:extLst>
                </a:gridCol>
                <a:gridCol w="2720197">
                  <a:extLst>
                    <a:ext uri="{9D8B030D-6E8A-4147-A177-3AD203B41FA5}">
                      <a16:colId xmlns:a16="http://schemas.microsoft.com/office/drawing/2014/main" val="3737797509"/>
                    </a:ext>
                  </a:extLst>
                </a:gridCol>
              </a:tblGrid>
              <a:tr h="35790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Описание критерия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Максимальные баллы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410726"/>
                  </a:ext>
                </a:extLst>
              </a:tr>
              <a:tr h="48011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u="sng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Степень раскрытия темы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cодержание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и структура дипломной работы (проекта) должны соответствовать названию работы, четко указаны цель, задачи и методы их решения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5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проведен детальный критический анализ научной периодической литературы по теме из которого следует актуальность (для анализа использованы статьи в рецензируемых журналах, которые желательно опубликованы в </a:t>
                      </a:r>
                      <a:r>
                        <a:rPr lang="ru-RU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течени</a:t>
                      </a:r>
                      <a:r>
                        <a:rPr lang="uk-UA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е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последних пяти лет)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10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uk-UA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собран</a:t>
                      </a:r>
                      <a:r>
                        <a:rPr lang="uk-UA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uk-UA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найден</a:t>
                      </a:r>
                      <a:r>
                        <a:rPr lang="uk-UA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 </a:t>
                      </a:r>
                      <a:r>
                        <a:rPr lang="uk-UA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и</a:t>
                      </a:r>
                      <a:r>
                        <a:rPr lang="uk-UA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uk-UA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предобработан</a:t>
                      </a:r>
                      <a:r>
                        <a:rPr lang="uk-UA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uk-UA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датасет</a:t>
                      </a:r>
                      <a:r>
                        <a:rPr lang="uk-UA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uk-UA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необходим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ы</a:t>
                      </a:r>
                      <a:r>
                        <a:rPr lang="uk-UA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й для </a:t>
                      </a:r>
                      <a:r>
                        <a:rPr lang="uk-UA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решения</a:t>
                      </a:r>
                      <a:r>
                        <a:rPr lang="uk-UA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uk-UA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поставленной</a:t>
                      </a:r>
                      <a:r>
                        <a:rPr lang="uk-UA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uk-UA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задачи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10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описано математическое обеспечение для решения поставленных задач (модели и методы)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10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цель и поставленные задачи полностью достигнуты; приведено описание полученных результатов и сравнение с известными решениями; все поставленные задачи описаны в выводах к работе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5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).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</a:t>
                      </a:r>
                      <a:endParaRPr lang="ru-KZ" sz="1800" b="1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160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4891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812BF1-9099-B800-4012-851F69D71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513850EF-888E-FF93-2CBC-219C24587B02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9D52D3FE-7D0F-C975-EBAB-DF1F9F71DC64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EDEC281C-CDA2-D267-F065-343D555AA24F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400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A8653D4A-1C1F-A1A7-2206-92239B70C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8D36BEF-22C8-D69F-7DF8-4183CBD0280C}"/>
              </a:ext>
            </a:extLst>
          </p:cNvPr>
          <p:cNvSpPr txBox="1"/>
          <p:nvPr/>
        </p:nvSpPr>
        <p:spPr>
          <a:xfrm>
            <a:off x="929838" y="281682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Критерии оценивания на защите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BDA</a:t>
            </a:r>
            <a:endParaRPr lang="ru-KZ" sz="24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EAEFAB9D-C4F3-395E-745B-B414EBBF94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95140"/>
              </p:ext>
            </p:extLst>
          </p:nvPr>
        </p:nvGraphicFramePr>
        <p:xfrm>
          <a:off x="421309" y="743347"/>
          <a:ext cx="11373876" cy="536832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2397">
                  <a:extLst>
                    <a:ext uri="{9D8B030D-6E8A-4147-A177-3AD203B41FA5}">
                      <a16:colId xmlns:a16="http://schemas.microsoft.com/office/drawing/2014/main" val="3439081067"/>
                    </a:ext>
                  </a:extLst>
                </a:gridCol>
                <a:gridCol w="9155502">
                  <a:extLst>
                    <a:ext uri="{9D8B030D-6E8A-4147-A177-3AD203B41FA5}">
                      <a16:colId xmlns:a16="http://schemas.microsoft.com/office/drawing/2014/main" val="3129388441"/>
                    </a:ext>
                  </a:extLst>
                </a:gridCol>
                <a:gridCol w="1385977">
                  <a:extLst>
                    <a:ext uri="{9D8B030D-6E8A-4147-A177-3AD203B41FA5}">
                      <a16:colId xmlns:a16="http://schemas.microsoft.com/office/drawing/2014/main" val="3737797509"/>
                    </a:ext>
                  </a:extLst>
                </a:gridCol>
              </a:tblGrid>
              <a:tr h="28376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Описание критерия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Максимальные баллы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410726"/>
                  </a:ext>
                </a:extLst>
              </a:tr>
              <a:tr h="48011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u="sng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Презентация и доклад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Студент должен: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последовательно и четко изложить цель, задачи и методы их решения, обосновать актуальность работы с учетом проведенного анализа научной литературы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5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 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отдельно показать математическое обеспечение, а также архитектуру, структуру базы данных, программное и аппаратное обеспечение информационной системы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10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доказать, что цель работы достигнута по каждой задаче, сделать сравнение с известными решениями и показать собственный вклад в решение поставленных задач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5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оформить качественную презентацию, визуализировать результаты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5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).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b="1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160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3825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EFD15-C2F8-911B-43FB-B3614C3CC5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4FFD813B-68AE-CF07-2554-57166FD9AE44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39A4BB86-11E1-332D-18A5-5C7F1A5AB5FC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F208C5D9-4FB5-E6B1-CB24-BB4A0ECCEAC2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400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FD5123B1-7B3E-7359-BA05-6662238E6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451DD25-A43D-6DFB-801F-CD34FF993514}"/>
              </a:ext>
            </a:extLst>
          </p:cNvPr>
          <p:cNvSpPr txBox="1"/>
          <p:nvPr/>
        </p:nvSpPr>
        <p:spPr>
          <a:xfrm>
            <a:off x="940349" y="164905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Критерии оценивания на защите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BDA</a:t>
            </a:r>
            <a:endParaRPr lang="ru-KZ" sz="24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106B031A-F611-7404-197F-F76B415C36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9548255"/>
              </p:ext>
            </p:extLst>
          </p:nvPr>
        </p:nvGraphicFramePr>
        <p:xfrm>
          <a:off x="513325" y="901896"/>
          <a:ext cx="11260347" cy="37704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8868">
                  <a:extLst>
                    <a:ext uri="{9D8B030D-6E8A-4147-A177-3AD203B41FA5}">
                      <a16:colId xmlns:a16="http://schemas.microsoft.com/office/drawing/2014/main" val="3439081067"/>
                    </a:ext>
                  </a:extLst>
                </a:gridCol>
                <a:gridCol w="9155502">
                  <a:extLst>
                    <a:ext uri="{9D8B030D-6E8A-4147-A177-3AD203B41FA5}">
                      <a16:colId xmlns:a16="http://schemas.microsoft.com/office/drawing/2014/main" val="3129388441"/>
                    </a:ext>
                  </a:extLst>
                </a:gridCol>
                <a:gridCol w="1385977">
                  <a:extLst>
                    <a:ext uri="{9D8B030D-6E8A-4147-A177-3AD203B41FA5}">
                      <a16:colId xmlns:a16="http://schemas.microsoft.com/office/drawing/2014/main" val="3737797509"/>
                    </a:ext>
                  </a:extLst>
                </a:gridCol>
              </a:tblGrid>
              <a:tr h="29490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Описание критерия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Максимальные баллы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410726"/>
                  </a:ext>
                </a:extLst>
              </a:tr>
              <a:tr h="7388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u="sng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Ответы на вопросы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 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Студент должен продемонстрировать свободное владение материалом, уверенно и аргументированно отвечать на основную часть вопросов.</a:t>
                      </a:r>
                      <a:r>
                        <a:rPr lang="ru-KZ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b="1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160027"/>
                  </a:ext>
                </a:extLst>
              </a:tr>
              <a:tr h="210600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u="sng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Качество оформления пояснительной записки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 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Содержание работы должно быть понятным, написанным в едином стиле с последовательно изложенными мыслями. В исследовании должно использоваться не менее 20 достоверных источников. Оформление дипломной работы (проекта) должно соответствовать действующим методическим указаниям.</a:t>
                      </a:r>
                      <a:r>
                        <a:rPr lang="ru-KZ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b="1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29661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06D42C3-10A1-80C5-F2B8-D8BA5199C8B9}"/>
              </a:ext>
            </a:extLst>
          </p:cNvPr>
          <p:cNvSpPr txBox="1"/>
          <p:nvPr/>
        </p:nvSpPr>
        <p:spPr>
          <a:xfrm>
            <a:off x="371717" y="4642788"/>
            <a:ext cx="1143713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В случае оценки дипломной работы (проекта) «неудовлетворительно», Комиссия может вынести решение «представить её на повторную защиту с доработкой» (с указанием срока) или «выполнить дипломную работу (проект) на новую тему в следующем учебном году». Данное решение записывается в протокол заседания Комиссии. </a:t>
            </a:r>
            <a:endParaRPr lang="ru-KZ" sz="2400" dirty="0"/>
          </a:p>
        </p:txBody>
      </p:sp>
    </p:spTree>
    <p:extLst>
      <p:ext uri="{BB962C8B-B14F-4D97-AF65-F5344CB8AC3E}">
        <p14:creationId xmlns:p14="http://schemas.microsoft.com/office/powerpoint/2010/main" val="794884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1E5A8-C5D9-5449-FCA6-D95306B17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E35EC89F-EF99-DD46-7DA7-015FE2658808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31D340F0-9DF8-440A-4E9C-D9A95173D0C7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16E42F57-2C46-A418-D389-5AAA0E0B3A13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400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90138A63-F2B0-277C-7B0D-483384CAF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34EE405-3CFD-54B2-A7E7-46AB58944469}"/>
              </a:ext>
            </a:extLst>
          </p:cNvPr>
          <p:cNvSpPr txBox="1"/>
          <p:nvPr/>
        </p:nvSpPr>
        <p:spPr>
          <a:xfrm>
            <a:off x="940349" y="286098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Критерии оценивания на защите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IT/MCS</a:t>
            </a:r>
            <a:endParaRPr lang="ru-KZ" sz="24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4680553-A6D8-4AFC-FEB6-275D3170BB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1587680"/>
              </p:ext>
            </p:extLst>
          </p:nvPr>
        </p:nvGraphicFramePr>
        <p:xfrm>
          <a:off x="1184695" y="1017917"/>
          <a:ext cx="10138913" cy="529566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86778">
                  <a:extLst>
                    <a:ext uri="{9D8B030D-6E8A-4147-A177-3AD203B41FA5}">
                      <a16:colId xmlns:a16="http://schemas.microsoft.com/office/drawing/2014/main" val="3439081067"/>
                    </a:ext>
                  </a:extLst>
                </a:gridCol>
                <a:gridCol w="6531938">
                  <a:extLst>
                    <a:ext uri="{9D8B030D-6E8A-4147-A177-3AD203B41FA5}">
                      <a16:colId xmlns:a16="http://schemas.microsoft.com/office/drawing/2014/main" val="3129388441"/>
                    </a:ext>
                  </a:extLst>
                </a:gridCol>
                <a:gridCol w="2720197">
                  <a:extLst>
                    <a:ext uri="{9D8B030D-6E8A-4147-A177-3AD203B41FA5}">
                      <a16:colId xmlns:a16="http://schemas.microsoft.com/office/drawing/2014/main" val="3737797509"/>
                    </a:ext>
                  </a:extLst>
                </a:gridCol>
              </a:tblGrid>
              <a:tr h="35790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Описание критерия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Максимальные баллы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410726"/>
                  </a:ext>
                </a:extLst>
              </a:tr>
              <a:tr h="48011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u="sng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Степень раскрытия темы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cодержание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и структура дипломной работы (проекта) должны соответствовать названию работы, четко указаны цель, задачи и методы их решения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5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проведен детальный критический анализ научной периодической литературы по теме из которого следует актуальность (для анализа использованы статьи в рецензируемых журналах, которые желательно опубликованы в течении последних пяти лет)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10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описано математическое обеспечение для решения поставленных задач (модели и методы)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10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разработана информационная система, описана ее архитектура, база данных, программное, аппаратное обеспечение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10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цель и поставленные задачи полностью достигнуты; приведено описание полученных результатов и сравнение с известными решениями; все поставленные задачи описаны в выводах к работе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5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).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</a:t>
                      </a:r>
                      <a:endParaRPr lang="ru-KZ" sz="1800" b="1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160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1302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47AE7-B9D4-F037-D5CD-71DA8C72B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324CD80F-F695-B3D0-D0C6-428404EE51A5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B07CC7CE-2771-25D2-6949-63E95273B3A3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4EF37825-0212-A164-5A53-E374325E199A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400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C79E99D4-F5D6-1047-C542-E50FA4B9C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CBF1B99-554F-97A4-E484-71C4E428F8F8}"/>
              </a:ext>
            </a:extLst>
          </p:cNvPr>
          <p:cNvSpPr txBox="1"/>
          <p:nvPr/>
        </p:nvSpPr>
        <p:spPr>
          <a:xfrm>
            <a:off x="940349" y="164905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Критерии оценивания на защите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IT/MCS</a:t>
            </a:r>
            <a:endParaRPr lang="ru-KZ" sz="24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88F7EB7B-C0DC-2E00-E93C-C70A3AD93B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958282"/>
              </p:ext>
            </p:extLst>
          </p:nvPr>
        </p:nvGraphicFramePr>
        <p:xfrm>
          <a:off x="421309" y="743347"/>
          <a:ext cx="11373876" cy="536832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2397">
                  <a:extLst>
                    <a:ext uri="{9D8B030D-6E8A-4147-A177-3AD203B41FA5}">
                      <a16:colId xmlns:a16="http://schemas.microsoft.com/office/drawing/2014/main" val="3439081067"/>
                    </a:ext>
                  </a:extLst>
                </a:gridCol>
                <a:gridCol w="9155502">
                  <a:extLst>
                    <a:ext uri="{9D8B030D-6E8A-4147-A177-3AD203B41FA5}">
                      <a16:colId xmlns:a16="http://schemas.microsoft.com/office/drawing/2014/main" val="3129388441"/>
                    </a:ext>
                  </a:extLst>
                </a:gridCol>
                <a:gridCol w="1385977">
                  <a:extLst>
                    <a:ext uri="{9D8B030D-6E8A-4147-A177-3AD203B41FA5}">
                      <a16:colId xmlns:a16="http://schemas.microsoft.com/office/drawing/2014/main" val="3737797509"/>
                    </a:ext>
                  </a:extLst>
                </a:gridCol>
              </a:tblGrid>
              <a:tr h="28376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Описание критерия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Максимальные баллы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410726"/>
                  </a:ext>
                </a:extLst>
              </a:tr>
              <a:tr h="48011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u="sng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Презентация и доклад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Студент должен: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последовательно и четко изложить цель, задачи и методы их решения, обосновать актуальность работы с учетом проведенного анализа научной литературы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5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 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отдельно показать математическое обеспечение, а также архитектуру, структуру базы данных, программное и аппаратное обеспечение информационной системы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10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доказать, что цель работы достигнута по каждой задаче, сделать сравнение с известными решениями и показать собственный вклад в решение поставленных задач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5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);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lvl="0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оформить качественную презентацию, визуализировать результаты (</a:t>
                      </a:r>
                      <a:r>
                        <a:rPr lang="ru-RU" sz="1800" b="1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до 5 баллов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).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b="1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160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781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879D3-44D6-707D-AF00-4B990A545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0165B08-1EB0-CA44-2343-BDC4A25E8FC3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1FFAAE9C-2961-8C82-FB6E-B20CBF5D01DD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2AE2ACE2-E8C3-5C23-F245-3A1F608698EE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400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8D87F8F4-00DA-6048-161B-11F07A4AF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F3F9CA0-EE62-1E64-DA65-CC0094580A12}"/>
              </a:ext>
            </a:extLst>
          </p:cNvPr>
          <p:cNvSpPr txBox="1"/>
          <p:nvPr/>
        </p:nvSpPr>
        <p:spPr>
          <a:xfrm>
            <a:off x="940349" y="164905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Критерии оценивания на защите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IT/MCS</a:t>
            </a:r>
            <a:endParaRPr lang="ru-KZ" sz="24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B43F81E9-8886-D8D5-A8E5-2A63D2E2D9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9239877"/>
              </p:ext>
            </p:extLst>
          </p:nvPr>
        </p:nvGraphicFramePr>
        <p:xfrm>
          <a:off x="513325" y="901896"/>
          <a:ext cx="11260347" cy="34961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6385">
                  <a:extLst>
                    <a:ext uri="{9D8B030D-6E8A-4147-A177-3AD203B41FA5}">
                      <a16:colId xmlns:a16="http://schemas.microsoft.com/office/drawing/2014/main" val="3439081067"/>
                    </a:ext>
                  </a:extLst>
                </a:gridCol>
                <a:gridCol w="9157985">
                  <a:extLst>
                    <a:ext uri="{9D8B030D-6E8A-4147-A177-3AD203B41FA5}">
                      <a16:colId xmlns:a16="http://schemas.microsoft.com/office/drawing/2014/main" val="3129388441"/>
                    </a:ext>
                  </a:extLst>
                </a:gridCol>
                <a:gridCol w="1385977">
                  <a:extLst>
                    <a:ext uri="{9D8B030D-6E8A-4147-A177-3AD203B41FA5}">
                      <a16:colId xmlns:a16="http://schemas.microsoft.com/office/drawing/2014/main" val="3737797509"/>
                    </a:ext>
                  </a:extLst>
                </a:gridCol>
              </a:tblGrid>
              <a:tr h="29490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Описание критерия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Максимальные баллы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8" marR="4648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410726"/>
                  </a:ext>
                </a:extLst>
              </a:tr>
              <a:tr h="7388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u="sng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Ответы на вопросы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Студент должен продемонстрировать свободное владение материалом, уверенно и аргументированно отвечать на поставленные вопросы.</a:t>
                      </a:r>
                      <a:r>
                        <a:rPr lang="ru-KZ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b="1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160027"/>
                  </a:ext>
                </a:extLst>
              </a:tr>
              <a:tr h="210600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u="sng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Качество оформления пояснительной записки</a:t>
                      </a:r>
                      <a:endParaRPr lang="ru-KZ" sz="18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Содержание работы должно быть понятным, написанным в едином стиле с последовательно изложенными мыслями. В исследовании должно использоваться не менее 20 достоверных источников. Оформление дипломной работы (проекта) должно соответствовать действующим методическим указаниям.</a:t>
                      </a:r>
                      <a:r>
                        <a:rPr lang="ru-KZ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ru-RU" sz="1800" b="1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ru-KZ" sz="1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29661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7ACF8A3-9D99-5952-81C4-0B7E4CE62FD1}"/>
              </a:ext>
            </a:extLst>
          </p:cNvPr>
          <p:cNvSpPr txBox="1"/>
          <p:nvPr/>
        </p:nvSpPr>
        <p:spPr>
          <a:xfrm>
            <a:off x="371717" y="4642788"/>
            <a:ext cx="1143713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В случае оценки дипломной работы (проекта) «неудовлетворительно», Комиссия может вынести решение «представить её на повторную защиту с доработкой» (с указанием срока) или «выполнить дипломную работу (проект) на новую тему в следующем учебном году». Данное решение записывается в протокол заседания Комиссии. </a:t>
            </a:r>
            <a:endParaRPr lang="ru-KZ" sz="2400" dirty="0"/>
          </a:p>
        </p:txBody>
      </p:sp>
    </p:spTree>
    <p:extLst>
      <p:ext uri="{BB962C8B-B14F-4D97-AF65-F5344CB8AC3E}">
        <p14:creationId xmlns:p14="http://schemas.microsoft.com/office/powerpoint/2010/main" val="2861469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979856EA-F82E-C6B5-0011-348BC265460E}"/>
              </a:ext>
            </a:extLst>
          </p:cNvPr>
          <p:cNvGrpSpPr/>
          <p:nvPr/>
        </p:nvGrpSpPr>
        <p:grpSpPr>
          <a:xfrm>
            <a:off x="0" y="10643"/>
            <a:ext cx="12192000" cy="901896"/>
            <a:chOff x="-5715" y="0"/>
            <a:chExt cx="12192000" cy="901896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DE39EF01-2FAE-075A-09F9-02EAB2445BC6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BD9DB597-85A5-46F5-7CDB-5CA7BA61EA17}"/>
                </a:ext>
              </a:extLst>
            </p:cNvPr>
            <p:cNvSpPr/>
            <p:nvPr/>
          </p:nvSpPr>
          <p:spPr>
            <a:xfrm>
              <a:off x="979636" y="214262"/>
              <a:ext cx="10539264" cy="400110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endParaRPr lang="ru-RU" sz="2000" b="1" dirty="0">
                <a:solidFill>
                  <a:schemeClr val="bg1"/>
                </a:solidFill>
                <a:ea typeface="+mn-lt"/>
                <a:cs typeface="+mn-lt"/>
              </a:endParaRPr>
            </a:p>
          </p:txBody>
        </p:sp>
        <p:sp>
          <p:nvSpPr>
            <p:cNvPr id="7" name="Пятиугольник 55">
              <a:extLst>
                <a:ext uri="{FF2B5EF4-FFF2-40B4-BE49-F238E27FC236}">
                  <a16:creationId xmlns:a16="http://schemas.microsoft.com/office/drawing/2014/main" id="{3A3358D2-530F-16A6-3100-32B2A9B9DDCF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314181B-F249-F41F-CE3B-70592C189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442B7B3-C074-DD96-294B-DC8D13D9481C}"/>
              </a:ext>
            </a:extLst>
          </p:cNvPr>
          <p:cNvSpPr txBox="1"/>
          <p:nvPr/>
        </p:nvSpPr>
        <p:spPr>
          <a:xfrm>
            <a:off x="2368777" y="132572"/>
            <a:ext cx="82766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Академический календарь</a:t>
            </a:r>
            <a:endParaRPr lang="ru-RU" sz="32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50FF13-0A24-AC3F-6081-EA8618A64D1A}"/>
              </a:ext>
            </a:extLst>
          </p:cNvPr>
          <p:cNvSpPr txBox="1"/>
          <p:nvPr/>
        </p:nvSpPr>
        <p:spPr>
          <a:xfrm>
            <a:off x="1588092" y="934791"/>
            <a:ext cx="9333782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Даты защиты: </a:t>
            </a:r>
          </a:p>
          <a:p>
            <a:pPr algn="ctr"/>
            <a:r>
              <a:rPr lang="ru-RU" sz="4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июня – 13 июня 2025 года</a:t>
            </a:r>
          </a:p>
          <a:p>
            <a:pPr algn="ctr"/>
            <a:r>
              <a:rPr lang="ru-RU" sz="4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оффлайн</a:t>
            </a:r>
            <a:endParaRPr lang="ru-KZ" sz="4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0204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07020D-51D6-88F6-4FB3-8150C6DD0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521044C4-BD89-3790-D254-921ECB6348DA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50C9D8FC-801D-3571-4DE4-47805B219F13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5A6299DD-AEFF-9113-E4F6-B8D4AAD74BFF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4C8ACF93-269D-2B50-FAD9-14773FA18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02370E8-9D7E-DC33-25D6-D183E0491882}"/>
              </a:ext>
            </a:extLst>
          </p:cNvPr>
          <p:cNvSpPr txBox="1"/>
          <p:nvPr/>
        </p:nvSpPr>
        <p:spPr>
          <a:xfrm>
            <a:off x="1112879" y="120068"/>
            <a:ext cx="78298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Правила проведения итоговой аттестации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5C7898-4354-871A-3CF7-B0142736B81A}"/>
              </a:ext>
            </a:extLst>
          </p:cNvPr>
          <p:cNvSpPr txBox="1"/>
          <p:nvPr/>
        </p:nvSpPr>
        <p:spPr>
          <a:xfrm>
            <a:off x="247026" y="794992"/>
            <a:ext cx="11686518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>
              <a:buFont typeface="+mj-lt"/>
              <a:buAutoNum type="arabicPeriod" startAt="7"/>
            </a:pPr>
            <a:r>
              <a:rPr lang="ru-RU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Апелляция </a:t>
            </a:r>
          </a:p>
          <a:p>
            <a:pPr>
              <a:buNone/>
            </a:pP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93.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Обучающийся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не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согласныи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̆ с результатом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итоговои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̆ аттестации, подает на апелляцию не позднее 13.00 часов рабочего дня, следующего за днем её проведения. 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94.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Обучающийся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пишет заявление на апелляцию на имя председателя Комиссии с указанием исключительно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апеллируемых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вопросов комплексного экзамена, либо доводов касательно вопросов защиты. 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95. Заполненное и подписанное заявление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обучающийся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сдаёт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директору департамента ОП. Директор департамента ОП принимает соответствующие меры для передачи документов в апелляционную комиссию. 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96. Результаты заседания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апелляционнои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̆ комиссии, оформленные протоколом, передаются отделу офис-регистратора. Апелляционная комиссия уведомляет обучающегося (в случае его отсутствия на заседании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апелляционнои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̆ комиссии) и секретаря Комиссии о своем решении. В случае изменения оценки, на основании протокола менеджер офис-регистратора открывает доступ на выставление оценки секретарю Комиссии. 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rtl="0" fontAlgn="base"/>
            <a:endParaRPr lang="ru-RU" sz="2400" b="1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725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B58A0-1D96-4A27-8D79-832CBE4D5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C9F36F-C071-2560-5F05-221ED59295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rtlCol="0" anchor="ctr">
            <a:normAutofit/>
          </a:bodyPr>
          <a:lstStyle/>
          <a:p>
            <a:r>
              <a:rPr lang="en-US" sz="7200" i="0" u="none" strike="noStrike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</a:rPr>
              <a:t>Thank you for your attention !</a:t>
            </a:r>
            <a:endParaRPr lang="ru-RU" sz="72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778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37BB2-C715-078E-C98D-884FE8C7A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13D8B81-0D3F-43F0-361C-3A5C5C8D037B}"/>
              </a:ext>
            </a:extLst>
          </p:cNvPr>
          <p:cNvSpPr txBox="1"/>
          <p:nvPr/>
        </p:nvSpPr>
        <p:spPr>
          <a:xfrm>
            <a:off x="2517338" y="426900"/>
            <a:ext cx="6887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6000" b="1" i="1" dirty="0">
                <a:solidFill>
                  <a:schemeClr val="tx2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6000" b="1" i="1" dirty="0">
                <a:solidFill>
                  <a:schemeClr val="tx2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предзащита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C92AFB9B-318C-6752-EB9F-B6463FFB22DB}"/>
              </a:ext>
            </a:extLst>
          </p:cNvPr>
          <p:cNvGrpSpPr/>
          <p:nvPr/>
        </p:nvGrpSpPr>
        <p:grpSpPr>
          <a:xfrm>
            <a:off x="0" y="-6299"/>
            <a:ext cx="12192000" cy="901896"/>
            <a:chOff x="-5715" y="0"/>
            <a:chExt cx="12192000" cy="901896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627C5148-F690-6BC7-F478-699431813C69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5E0EE0F6-75BB-D207-1D59-15EEF8F8C96C}"/>
                </a:ext>
              </a:extLst>
            </p:cNvPr>
            <p:cNvSpPr/>
            <p:nvPr/>
          </p:nvSpPr>
          <p:spPr>
            <a:xfrm>
              <a:off x="979636" y="214262"/>
              <a:ext cx="10539264" cy="400110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endParaRPr lang="ru-RU" sz="2000" b="1" dirty="0">
                <a:solidFill>
                  <a:schemeClr val="bg1"/>
                </a:solidFill>
                <a:ea typeface="+mn-lt"/>
                <a:cs typeface="+mn-lt"/>
              </a:endParaRPr>
            </a:p>
          </p:txBody>
        </p:sp>
        <p:sp>
          <p:nvSpPr>
            <p:cNvPr id="7" name="Пятиугольник 55">
              <a:extLst>
                <a:ext uri="{FF2B5EF4-FFF2-40B4-BE49-F238E27FC236}">
                  <a16:creationId xmlns:a16="http://schemas.microsoft.com/office/drawing/2014/main" id="{FB368050-E349-7089-DDA7-DB41573F242E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6EBB6E5A-005B-1F7D-C660-0E5E2BCAE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5E71589-B725-99F0-8C05-7EDDE034984F}"/>
              </a:ext>
            </a:extLst>
          </p:cNvPr>
          <p:cNvSpPr txBox="1"/>
          <p:nvPr/>
        </p:nvSpPr>
        <p:spPr>
          <a:xfrm>
            <a:off x="1828799" y="1467847"/>
            <a:ext cx="8344620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 19 мая по 24 мая оффлайн</a:t>
            </a:r>
            <a:endParaRPr lang="ru-KZ" sz="4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F0C912-0546-1709-38B7-6BF398A01417}"/>
              </a:ext>
            </a:extLst>
          </p:cNvPr>
          <p:cNvSpPr txBox="1"/>
          <p:nvPr/>
        </p:nvSpPr>
        <p:spPr>
          <a:xfrm>
            <a:off x="1354553" y="2262572"/>
            <a:ext cx="90316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Документы на </a:t>
            </a:r>
            <a:r>
              <a:rPr lang="ru-RU" sz="4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44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предзащиту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5E3944-E154-AFF5-16AB-ADB7D9AC565E}"/>
              </a:ext>
            </a:extLst>
          </p:cNvPr>
          <p:cNvSpPr txBox="1"/>
          <p:nvPr/>
        </p:nvSpPr>
        <p:spPr>
          <a:xfrm>
            <a:off x="339954" y="3154428"/>
            <a:ext cx="118300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 полная</a:t>
            </a:r>
          </a:p>
          <a:p>
            <a:pPr marL="342900" indent="-342900">
              <a:buAutoNum type="arabicPeriod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Электронная версия дипломной работы (формат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или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LATEX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17DD03-BBBC-F5F0-B076-0FAF23BCC88F}"/>
              </a:ext>
            </a:extLst>
          </p:cNvPr>
          <p:cNvSpPr txBox="1"/>
          <p:nvPr/>
        </p:nvSpPr>
        <p:spPr>
          <a:xfrm>
            <a:off x="2063977" y="109228"/>
            <a:ext cx="82766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Предзащита</a:t>
            </a:r>
            <a:endParaRPr lang="ru-RU" sz="32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754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65BD7FE-1618-46AE-BBE5-64D60AAE6533}"/>
              </a:ext>
            </a:extLst>
          </p:cNvPr>
          <p:cNvSpPr txBox="1"/>
          <p:nvPr/>
        </p:nvSpPr>
        <p:spPr>
          <a:xfrm>
            <a:off x="6626526" y="2816863"/>
            <a:ext cx="50263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moodle.astanait.edu.kz</a:t>
            </a:r>
            <a:r>
              <a:rPr lang="en-US" dirty="0"/>
              <a:t>/</a:t>
            </a:r>
            <a:r>
              <a:rPr lang="en-US" dirty="0" err="1"/>
              <a:t>pluginfile.php</a:t>
            </a:r>
            <a:r>
              <a:rPr lang="en-US" dirty="0"/>
              <a:t>/24480/</a:t>
            </a:r>
            <a:r>
              <a:rPr lang="en-US" dirty="0" err="1"/>
              <a:t>block_html</a:t>
            </a:r>
            <a:r>
              <a:rPr lang="en-US" dirty="0"/>
              <a:t>/content/</a:t>
            </a:r>
            <a:r>
              <a:rPr lang="ru-RU" dirty="0"/>
              <a:t>Правила%20проведения%20ИА%20обучающихся.</a:t>
            </a:r>
            <a:r>
              <a:rPr lang="en-US" dirty="0"/>
              <a:t>pdf</a:t>
            </a:r>
            <a:endParaRPr lang="ru-KZ" dirty="0"/>
          </a:p>
        </p:txBody>
      </p:sp>
      <p:pic>
        <p:nvPicPr>
          <p:cNvPr id="11" name="Рисунок 10" descr="Изображение выглядит как текст, мультфильм, Мультфильм, графическая вставк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73329D79-5CAA-BB9A-3C38-3637D5877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10" y="981538"/>
            <a:ext cx="5428890" cy="5428890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57C0D8F-C12B-CED3-E855-29E150A0ADB7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03D0C922-6A88-4E3A-BE66-FB7731033081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F677F490-F7A2-812C-FB1E-550749C86514}"/>
                </a:ext>
              </a:extLst>
            </p:cNvPr>
            <p:cNvSpPr/>
            <p:nvPr/>
          </p:nvSpPr>
          <p:spPr>
            <a:xfrm>
              <a:off x="1356894" y="140485"/>
              <a:ext cx="10539264" cy="523220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ru-RU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+mn-lt"/>
                  <a:cs typeface="Times New Roman" panose="02020603050405020304" pitchFamily="18" charset="0"/>
                </a:rPr>
                <a:t>Правила проведения итоговой аттестации</a:t>
              </a:r>
            </a:p>
          </p:txBody>
        </p:sp>
        <p:sp>
          <p:nvSpPr>
            <p:cNvPr id="15" name="Пятиугольник 55">
              <a:extLst>
                <a:ext uri="{FF2B5EF4-FFF2-40B4-BE49-F238E27FC236}">
                  <a16:creationId xmlns:a16="http://schemas.microsoft.com/office/drawing/2014/main" id="{AB8B21F2-0D84-6829-8075-D7B162A95CFE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6" name="Рисунок 15">
              <a:extLst>
                <a:ext uri="{FF2B5EF4-FFF2-40B4-BE49-F238E27FC236}">
                  <a16:creationId xmlns:a16="http://schemas.microsoft.com/office/drawing/2014/main" id="{2A0B3A3C-22FD-088B-58C2-BF8AE9F48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3633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7112C-F97B-EE15-E8DE-A68137171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087C4D-D3A1-B24D-5BDA-06564A0A6D91}"/>
              </a:ext>
            </a:extLst>
          </p:cNvPr>
          <p:cNvSpPr txBox="1"/>
          <p:nvPr/>
        </p:nvSpPr>
        <p:spPr>
          <a:xfrm>
            <a:off x="5273772" y="1400017"/>
            <a:ext cx="6732844" cy="3416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</a:t>
            </a:r>
          </a:p>
          <a:p>
            <a:pPr marL="342900" indent="-3429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Распечатанная дипломная работа</a:t>
            </a:r>
          </a:p>
          <a:p>
            <a:pPr marL="342900" indent="-3429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Электронная версия дипломная работа  (</a:t>
            </a:r>
            <a:r>
              <a:rPr lang="ru-RU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формат 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LATEX</a:t>
            </a:r>
            <a:r>
              <a:rPr lang="ru-RU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файле 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PDF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342900" indent="-3429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Отзыв руководителя (оригинал)</a:t>
            </a:r>
          </a:p>
          <a:p>
            <a:pPr marL="342900" indent="-3429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Отзыв рецензента (оригинал)</a:t>
            </a:r>
          </a:p>
          <a:p>
            <a:pPr marL="342900" indent="-3429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Аннотация на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трех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языках (английский, русский, казахский)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Проверка на плагиат (распечатка)</a:t>
            </a:r>
          </a:p>
        </p:txBody>
      </p:sp>
      <p:pic>
        <p:nvPicPr>
          <p:cNvPr id="6" name="Рисунок 5" descr="Изображение выглядит как мультфильм, рисунок, Детское искусство, зарисовк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0D67BD8-A30A-FDFE-E895-85C752FFE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046" y="1349459"/>
            <a:ext cx="4655389" cy="4655389"/>
          </a:xfrm>
          <a:prstGeom prst="rect">
            <a:avLst/>
          </a:prstGeom>
        </p:spPr>
      </p:pic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10BEACA9-C603-38E8-E90A-52D93AA2C26D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C0AFB27F-9661-8AF9-67AB-8ABD20083AC1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Пятиугольник 55">
              <a:extLst>
                <a:ext uri="{FF2B5EF4-FFF2-40B4-BE49-F238E27FC236}">
                  <a16:creationId xmlns:a16="http://schemas.microsoft.com/office/drawing/2014/main" id="{AC0165D4-F3B2-7B61-24D8-B880572D5852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60B1158A-4D66-87A8-EA18-8E5F43448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71D388A-617F-3E54-254B-831336FC6C82}"/>
              </a:ext>
            </a:extLst>
          </p:cNvPr>
          <p:cNvSpPr txBox="1"/>
          <p:nvPr/>
        </p:nvSpPr>
        <p:spPr>
          <a:xfrm>
            <a:off x="2559925" y="78929"/>
            <a:ext cx="62138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Документы на защиту</a:t>
            </a:r>
          </a:p>
        </p:txBody>
      </p:sp>
    </p:spTree>
    <p:extLst>
      <p:ext uri="{BB962C8B-B14F-4D97-AF65-F5344CB8AC3E}">
        <p14:creationId xmlns:p14="http://schemas.microsoft.com/office/powerpoint/2010/main" val="3292597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D66822-DAE3-4E94-6C35-FBC445070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63F792E-4A56-7FFB-1DC8-A60C1DD244F0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B5F55464-1FBA-FB84-9AFE-6CD4135EEAB6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Пятиугольник 55">
              <a:extLst>
                <a:ext uri="{FF2B5EF4-FFF2-40B4-BE49-F238E27FC236}">
                  <a16:creationId xmlns:a16="http://schemas.microsoft.com/office/drawing/2014/main" id="{92D0B3C5-3B3B-5B83-EE08-E95C4947C263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DCAE30E9-CCA7-7C6D-1E7C-57A88E0EE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001A27A-6E59-EEA6-A860-189721B3FE70}"/>
              </a:ext>
            </a:extLst>
          </p:cNvPr>
          <p:cNvSpPr txBox="1"/>
          <p:nvPr/>
        </p:nvSpPr>
        <p:spPr>
          <a:xfrm>
            <a:off x="2559925" y="78929"/>
            <a:ext cx="62138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2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Документы на защиту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F8DABC-DDD1-23E2-3A02-CAE4911F179B}"/>
              </a:ext>
            </a:extLst>
          </p:cNvPr>
          <p:cNvSpPr txBox="1"/>
          <p:nvPr/>
        </p:nvSpPr>
        <p:spPr>
          <a:xfrm>
            <a:off x="6405054" y="1250266"/>
            <a:ext cx="525091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Все документы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закинуть в папку по этой ссылки: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astanait-my.sharepoint.com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/:f:/g/personal/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d_umbetova_astanait_edu_kz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/EpN3SpgegGVChq4ZviPp47gBBlMJ7akw8_PrKN3Wqmmxpg?e=cy4DE8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1" descr="Изображение выглядит как текст, снимок экрана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72051F56-E8D1-DFF1-54D7-1B467C13EE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74" y="1019040"/>
            <a:ext cx="5374449" cy="44302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ACF56A3-158F-29A4-9CCF-644C96A7EC6E}"/>
              </a:ext>
            </a:extLst>
          </p:cNvPr>
          <p:cNvSpPr txBox="1"/>
          <p:nvPr/>
        </p:nvSpPr>
        <p:spPr>
          <a:xfrm>
            <a:off x="6405054" y="3735963"/>
            <a:ext cx="525091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Каждый студент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 папке своей ОП создает папку с указанием </a:t>
            </a:r>
            <a:r>
              <a:rPr lang="ru-RU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фамилии и имени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туда загружает все документы</a:t>
            </a:r>
          </a:p>
        </p:txBody>
      </p:sp>
    </p:spTree>
    <p:extLst>
      <p:ext uri="{BB962C8B-B14F-4D97-AF65-F5344CB8AC3E}">
        <p14:creationId xmlns:p14="http://schemas.microsoft.com/office/powerpoint/2010/main" val="4158106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F3FD57B-38A5-6777-80C4-383962110BD6}"/>
              </a:ext>
            </a:extLst>
          </p:cNvPr>
          <p:cNvSpPr txBox="1"/>
          <p:nvPr/>
        </p:nvSpPr>
        <p:spPr>
          <a:xfrm>
            <a:off x="1271183" y="3015272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https://moodle.astanait.edu.kz/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B6F061F-1783-88B8-8B83-38DDA3D9DF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541" y="276220"/>
            <a:ext cx="593734" cy="305513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8F46700-9157-EF4B-6CCB-833AFDEEB4CA}"/>
              </a:ext>
            </a:extLst>
          </p:cNvPr>
          <p:cNvSpPr/>
          <p:nvPr/>
        </p:nvSpPr>
        <p:spPr>
          <a:xfrm>
            <a:off x="979636" y="214262"/>
            <a:ext cx="10539264" cy="40011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ru-RU" sz="2000" b="1" dirty="0">
                <a:solidFill>
                  <a:schemeClr val="bg1"/>
                </a:solidFill>
                <a:ea typeface="+mn-lt"/>
                <a:cs typeface="+mn-lt"/>
              </a:rPr>
              <a:t>Академический календарь</a:t>
            </a: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 2024-2025 </a:t>
            </a:r>
            <a:r>
              <a:rPr lang="ru-RU" sz="2000" b="1" dirty="0" err="1">
                <a:solidFill>
                  <a:schemeClr val="bg1"/>
                </a:solidFill>
                <a:ea typeface="+mn-lt"/>
                <a:cs typeface="+mn-lt"/>
              </a:rPr>
              <a:t>уч.г</a:t>
            </a:r>
            <a:r>
              <a:rPr lang="ru-RU" sz="2000" b="1" dirty="0">
                <a:solidFill>
                  <a:schemeClr val="bg1"/>
                </a:solidFill>
                <a:ea typeface="+mn-lt"/>
                <a:cs typeface="+mn-lt"/>
              </a:rPr>
              <a:t>. магистрантов 1 курса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6E681F4E-5136-3471-E792-733D9EB0519A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D5EE7859-22B7-A0D9-1989-005477AF88C6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1C39D9B0-84D5-9C5D-8A7F-D89607489993}"/>
                </a:ext>
              </a:extLst>
            </p:cNvPr>
            <p:cNvSpPr/>
            <p:nvPr/>
          </p:nvSpPr>
          <p:spPr>
            <a:xfrm>
              <a:off x="979636" y="123820"/>
              <a:ext cx="10539264" cy="523220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ru-RU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+mn-lt"/>
                  <a:cs typeface="Times New Roman" panose="02020603050405020304" pitchFamily="18" charset="0"/>
                </a:rPr>
                <a:t>Методические указания</a:t>
              </a:r>
            </a:p>
          </p:txBody>
        </p:sp>
        <p:sp>
          <p:nvSpPr>
            <p:cNvPr id="11" name="Пятиугольник 55">
              <a:extLst>
                <a:ext uri="{FF2B5EF4-FFF2-40B4-BE49-F238E27FC236}">
                  <a16:creationId xmlns:a16="http://schemas.microsoft.com/office/drawing/2014/main" id="{9861C526-F3FB-0673-9739-650E24D5FB01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2" name="Рисунок 11">
              <a:extLst>
                <a:ext uri="{FF2B5EF4-FFF2-40B4-BE49-F238E27FC236}">
                  <a16:creationId xmlns:a16="http://schemas.microsoft.com/office/drawing/2014/main" id="{DA230129-0786-4E3C-3A50-3F3A29E03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pic>
        <p:nvPicPr>
          <p:cNvPr id="6" name="Рисунок 5" descr="Изображение выглядит как текст, снимок экрана, Шрифт, докумен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0922CFC2-B225-23F3-0F6A-46FF8DD3A6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9366" y="681389"/>
            <a:ext cx="4253884" cy="605159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4" name="Рукописный ввод 33">
                <a:extLst>
                  <a:ext uri="{FF2B5EF4-FFF2-40B4-BE49-F238E27FC236}">
                    <a16:creationId xmlns:a16="http://schemas.microsoft.com/office/drawing/2014/main" id="{7663FAF2-F35F-6FA8-89EB-882053C85244}"/>
                  </a:ext>
                </a:extLst>
              </p14:cNvPr>
              <p14:cNvContentPartPr/>
              <p14:nvPr/>
            </p14:nvContentPartPr>
            <p14:xfrm>
              <a:off x="8309019" y="952452"/>
              <a:ext cx="3194640" cy="59400"/>
            </p14:xfrm>
          </p:contentPart>
        </mc:Choice>
        <mc:Fallback xmlns="">
          <p:pic>
            <p:nvPicPr>
              <p:cNvPr id="34" name="Рукописный ввод 33">
                <a:extLst>
                  <a:ext uri="{FF2B5EF4-FFF2-40B4-BE49-F238E27FC236}">
                    <a16:creationId xmlns:a16="http://schemas.microsoft.com/office/drawing/2014/main" id="{7663FAF2-F35F-6FA8-89EB-882053C8524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19379" y="772452"/>
                <a:ext cx="3374280" cy="41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5" name="Рукописный ввод 34">
                <a:extLst>
                  <a:ext uri="{FF2B5EF4-FFF2-40B4-BE49-F238E27FC236}">
                    <a16:creationId xmlns:a16="http://schemas.microsoft.com/office/drawing/2014/main" id="{ABFCF4F3-E17C-608D-864D-CFF8A051F36D}"/>
                  </a:ext>
                </a:extLst>
              </p14:cNvPr>
              <p14:cNvContentPartPr/>
              <p14:nvPr/>
            </p14:nvContentPartPr>
            <p14:xfrm>
              <a:off x="8312619" y="1555092"/>
              <a:ext cx="3248640" cy="70200"/>
            </p14:xfrm>
          </p:contentPart>
        </mc:Choice>
        <mc:Fallback xmlns="">
          <p:pic>
            <p:nvPicPr>
              <p:cNvPr id="35" name="Рукописный ввод 34">
                <a:extLst>
                  <a:ext uri="{FF2B5EF4-FFF2-40B4-BE49-F238E27FC236}">
                    <a16:creationId xmlns:a16="http://schemas.microsoft.com/office/drawing/2014/main" id="{ABFCF4F3-E17C-608D-864D-CFF8A051F36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22979" y="1375092"/>
                <a:ext cx="342828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6" name="Рукописный ввод 35">
                <a:extLst>
                  <a:ext uri="{FF2B5EF4-FFF2-40B4-BE49-F238E27FC236}">
                    <a16:creationId xmlns:a16="http://schemas.microsoft.com/office/drawing/2014/main" id="{CF0F7395-DE08-370F-66B6-DA1EC3B37888}"/>
                  </a:ext>
                </a:extLst>
              </p14:cNvPr>
              <p14:cNvContentPartPr/>
              <p14:nvPr/>
            </p14:nvContentPartPr>
            <p14:xfrm>
              <a:off x="8310819" y="5238252"/>
              <a:ext cx="2870640" cy="73800"/>
            </p14:xfrm>
          </p:contentPart>
        </mc:Choice>
        <mc:Fallback xmlns="">
          <p:pic>
            <p:nvPicPr>
              <p:cNvPr id="36" name="Рукописный ввод 35">
                <a:extLst>
                  <a:ext uri="{FF2B5EF4-FFF2-40B4-BE49-F238E27FC236}">
                    <a16:creationId xmlns:a16="http://schemas.microsoft.com/office/drawing/2014/main" id="{CF0F7395-DE08-370F-66B6-DA1EC3B3788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221179" y="5058612"/>
                <a:ext cx="3050280" cy="43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1090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156011-5010-9C21-FFEF-67128F075409}"/>
              </a:ext>
            </a:extLst>
          </p:cNvPr>
          <p:cNvSpPr txBox="1"/>
          <p:nvPr/>
        </p:nvSpPr>
        <p:spPr>
          <a:xfrm>
            <a:off x="57510" y="1166842"/>
            <a:ext cx="671710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Записка дипломной работы (проекта) компилируется в редакторе 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LaTeX</a:t>
            </a:r>
            <a:r>
              <a:rPr lang="ru-RU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шаблон в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moodle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Формулы и таблицы оформляются как формулы и таблицы,  </a:t>
            </a:r>
            <a:r>
              <a:rPr lang="ru-RU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 КАК РИСУНКИ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2169834-807A-7010-5468-CA9EB3599B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56407" y="1113469"/>
            <a:ext cx="5078083" cy="215030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8CA5781-6961-53B8-0BE7-5C3A5B1E17E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5050">
                <a:alpha val="76863"/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361872" y="3651169"/>
            <a:ext cx="2882707" cy="2199960"/>
          </a:xfrm>
          <a:prstGeom prst="rect">
            <a:avLst/>
          </a:prstGeom>
        </p:spPr>
      </p:pic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249F9C25-9754-F001-C04D-99458C14CA32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A0237D69-5BEE-AE2E-51EC-85C7E76835A6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2AC025D1-3913-9B59-2CEA-29E444C72846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F2D8EFD2-E8E6-3781-75C5-89C0EEBE3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985F802-FC3C-53C8-411E-49993013C2E4}"/>
              </a:ext>
            </a:extLst>
          </p:cNvPr>
          <p:cNvSpPr txBox="1"/>
          <p:nvPr/>
        </p:nvSpPr>
        <p:spPr>
          <a:xfrm>
            <a:off x="940349" y="164905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Электронная версия дипломной работы</a:t>
            </a:r>
            <a:endParaRPr lang="ru-KZ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493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5000">
              <a:schemeClr val="bg1">
                <a:lumMod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0A4308-99F4-00FB-A45C-28B739644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BFE42120-764E-9A79-333E-94B865AF636B}"/>
              </a:ext>
            </a:extLst>
          </p:cNvPr>
          <p:cNvGrpSpPr/>
          <p:nvPr/>
        </p:nvGrpSpPr>
        <p:grpSpPr>
          <a:xfrm>
            <a:off x="-5715" y="0"/>
            <a:ext cx="12192000" cy="901896"/>
            <a:chOff x="-5715" y="0"/>
            <a:chExt cx="12192000" cy="901896"/>
          </a:xfrm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786F6B2D-A572-96A4-2874-F2B246D7E827}"/>
                </a:ext>
              </a:extLst>
            </p:cNvPr>
            <p:cNvSpPr/>
            <p:nvPr/>
          </p:nvSpPr>
          <p:spPr>
            <a:xfrm>
              <a:off x="-5715" y="196578"/>
              <a:ext cx="12192000" cy="467127"/>
            </a:xfrm>
            <a:prstGeom prst="rect">
              <a:avLst/>
            </a:prstGeom>
            <a:gradFill flip="none" rotWithShape="1">
              <a:gsLst>
                <a:gs pos="35000">
                  <a:srgbClr val="36ACD8"/>
                </a:gs>
                <a:gs pos="78000">
                  <a:srgbClr val="2E6CA4"/>
                </a:gs>
                <a:gs pos="100000">
                  <a:srgbClr val="2E76A5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Пятиугольник 55">
              <a:extLst>
                <a:ext uri="{FF2B5EF4-FFF2-40B4-BE49-F238E27FC236}">
                  <a16:creationId xmlns:a16="http://schemas.microsoft.com/office/drawing/2014/main" id="{4086C1EB-F873-97CE-E945-9F32194DB97D}"/>
                </a:ext>
              </a:extLst>
            </p:cNvPr>
            <p:cNvSpPr/>
            <p:nvPr/>
          </p:nvSpPr>
          <p:spPr>
            <a:xfrm rot="5400000">
              <a:off x="16369" y="101765"/>
              <a:ext cx="901896" cy="698366"/>
            </a:xfrm>
            <a:prstGeom prst="homePlate">
              <a:avLst>
                <a:gd name="adj" fmla="val 22381"/>
              </a:avLst>
            </a:prstGeom>
            <a:solidFill>
              <a:srgbClr val="1CBA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28054E69-DA7E-C51A-55A8-595D71E38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0541" y="276220"/>
              <a:ext cx="593734" cy="305513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2FD639B-1BE1-2C95-5F46-2056BB0D582F}"/>
              </a:ext>
            </a:extLst>
          </p:cNvPr>
          <p:cNvSpPr txBox="1"/>
          <p:nvPr/>
        </p:nvSpPr>
        <p:spPr>
          <a:xfrm>
            <a:off x="940349" y="164905"/>
            <a:ext cx="76358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Отзыв руководителя (оригинал)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C020C5-DE5A-8027-69DB-7FC584E505E8}"/>
              </a:ext>
            </a:extLst>
          </p:cNvPr>
          <p:cNvSpPr txBox="1"/>
          <p:nvPr/>
        </p:nvSpPr>
        <p:spPr>
          <a:xfrm>
            <a:off x="467317" y="1350740"/>
            <a:ext cx="1093640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Обучающийся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защищает дипломную работу (проект) при наличии </a:t>
            </a:r>
            <a:r>
              <a:rPr lang="ru-RU" sz="2400" i="1" u="sng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положительного отзыва 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научного руководителя и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однои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̆ рецензии специалиста, соответствующего профилю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защищаемои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̆ работы (проекта). В случае, если научным руководителем дается отрицательное заключение «не допускается к защите»,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обучающийся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не допускается к защите </a:t>
            </a:r>
            <a:r>
              <a:rPr lang="ru-RU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дипломнои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̆ работы (проекта). 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 fontAlgn="base"/>
            <a:endParaRPr lang="ru-RU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5531295"/>
      </p:ext>
    </p:extLst>
  </p:cSld>
  <p:clrMapOvr>
    <a:masterClrMapping/>
  </p:clrMapOvr>
</p:sld>
</file>

<file path=ppt/theme/theme1.xml><?xml version="1.0" encoding="utf-8"?>
<a:theme xmlns:a="http://schemas.openxmlformats.org/drawingml/2006/main" name="Капля">
  <a:themeElements>
    <a:clrScheme name="Капля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Капля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апля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414</TotalTime>
  <Words>1464</Words>
  <Application>Microsoft Macintosh PowerPoint</Application>
  <PresentationFormat>Широкоэкранный</PresentationFormat>
  <Paragraphs>168</Paragraphs>
  <Slides>21</Slides>
  <Notes>20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6" baseType="lpstr">
      <vt:lpstr>Aptos</vt:lpstr>
      <vt:lpstr>Arial</vt:lpstr>
      <vt:lpstr>Times New Roman</vt:lpstr>
      <vt:lpstr>Tw Cen MT</vt:lpstr>
      <vt:lpstr>Капля</vt:lpstr>
      <vt:lpstr>Защита  дипломной  работы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Thank you for your attention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Svitlana Biloshchytska</dc:creator>
  <cp:lastModifiedBy>Syndar Satbayev</cp:lastModifiedBy>
  <cp:revision>15</cp:revision>
  <dcterms:created xsi:type="dcterms:W3CDTF">2025-04-08T15:46:07Z</dcterms:created>
  <dcterms:modified xsi:type="dcterms:W3CDTF">2025-05-02T11:48:34Z</dcterms:modified>
</cp:coreProperties>
</file>

<file path=docProps/thumbnail.jpeg>
</file>